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9"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A48469-44A3-43A2-94AE-796FA01564F1}" v="420" dt="2021-08-13T21:12:35.2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dirty="0"/>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8/13/2021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100378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8/13/2021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990601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dirty="0"/>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8/13/2021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9263541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dirty="0"/>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dirty="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8/13/2021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5028775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8/13/2021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0631218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8/13/2021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2308039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8/13/2021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0868672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dirty="0"/>
              <a:t>8/13/2021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7128915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dirty="0"/>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dirty="0"/>
              <a:t>8/13/2021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393241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p:cNvSpPr>
            <a:spLocks noGrp="1"/>
          </p:cNvSpPr>
          <p:nvPr>
            <p:ph type="dt" sz="half" idx="10"/>
          </p:nvPr>
        </p:nvSpPr>
        <p:spPr/>
        <p:txBody>
          <a:bodyPr/>
          <a:lstStyle/>
          <a:p>
            <a:fld id="{4509A250-FF31-4206-8172-F9D3106AACB1}" type="datetimeFigureOut">
              <a:rPr lang="en-US" dirty="0"/>
              <a:t>8/13/2021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73064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8/13/2021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59548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796027F-7875-4030-9381-8BD8C4F21935}" type="datetimeFigureOut">
              <a:rPr lang="en-US" dirty="0"/>
              <a:t>8/13/2021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313667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796027F-7875-4030-9381-8BD8C4F21935}" type="datetimeFigureOut">
              <a:rPr lang="en-US" dirty="0"/>
              <a:t>8/13/2021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391138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8/13/2021</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5790173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8/13/2021</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573312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dirty="0"/>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8/13/2021</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081871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dirty="0"/>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8/13/2021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239609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8/13/2021</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extLst>
      <p:ext uri="{BB962C8B-B14F-4D97-AF65-F5344CB8AC3E}">
        <p14:creationId xmlns:p14="http://schemas.microsoft.com/office/powerpoint/2010/main" val="2213373885"/>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Person eating sushi with chopsticks">
            <a:extLst>
              <a:ext uri="{FF2B5EF4-FFF2-40B4-BE49-F238E27FC236}">
                <a16:creationId xmlns:a16="http://schemas.microsoft.com/office/drawing/2014/main" id="{617F0448-3D49-47BF-A4C5-B1EFEAC4BE4E}"/>
              </a:ext>
            </a:extLst>
          </p:cNvPr>
          <p:cNvPicPr>
            <a:picLocks noChangeAspect="1"/>
          </p:cNvPicPr>
          <p:nvPr/>
        </p:nvPicPr>
        <p:blipFill rotWithShape="1">
          <a:blip r:embed="rId2"/>
          <a:srcRect t="9091" r="23585"/>
          <a:stretch/>
        </p:blipFill>
        <p:spPr>
          <a:xfrm>
            <a:off x="4184846" y="10"/>
            <a:ext cx="8668512" cy="6857990"/>
          </a:xfrm>
          <a:prstGeom prst="rect">
            <a:avLst/>
          </a:prstGeom>
        </p:spPr>
      </p:pic>
      <p:sp>
        <p:nvSpPr>
          <p:cNvPr id="2" name="Title 1"/>
          <p:cNvSpPr>
            <a:spLocks noGrp="1"/>
          </p:cNvSpPr>
          <p:nvPr>
            <p:ph type="ctrTitle"/>
          </p:nvPr>
        </p:nvSpPr>
        <p:spPr>
          <a:xfrm>
            <a:off x="477981" y="1122363"/>
            <a:ext cx="3534530" cy="3204134"/>
          </a:xfrm>
        </p:spPr>
        <p:txBody>
          <a:bodyPr vert="horz" lIns="91440" tIns="45720" rIns="91440" bIns="45720" rtlCol="0" anchor="b">
            <a:normAutofit fontScale="90000"/>
          </a:bodyPr>
          <a:lstStyle/>
          <a:p>
            <a:pPr algn="l"/>
            <a:r>
              <a:rPr lang="en-US" sz="4800" b="1" dirty="0">
                <a:ea typeface="+mj-lt"/>
                <a:cs typeface="+mj-lt"/>
              </a:rPr>
              <a:t>Optimal Location for Opening a Restaurant</a:t>
            </a:r>
            <a:endParaRPr lang="en-US" sz="4800" dirty="0">
              <a:ea typeface="+mj-lt"/>
              <a:cs typeface="+mj-lt"/>
            </a:endParaRPr>
          </a:p>
          <a:p>
            <a:pPr algn="l"/>
            <a:endParaRPr lang="en-US" sz="4800">
              <a:cs typeface="Calibri Light"/>
            </a:endParaRPr>
          </a:p>
        </p:txBody>
      </p:sp>
      <p:sp>
        <p:nvSpPr>
          <p:cNvPr id="3" name="Subtitle 2"/>
          <p:cNvSpPr>
            <a:spLocks noGrp="1"/>
          </p:cNvSpPr>
          <p:nvPr>
            <p:ph type="subTitle" idx="1"/>
          </p:nvPr>
        </p:nvSpPr>
        <p:spPr>
          <a:xfrm>
            <a:off x="477980" y="4872922"/>
            <a:ext cx="4023359" cy="1208141"/>
          </a:xfrm>
        </p:spPr>
        <p:txBody>
          <a:bodyPr vert="horz" lIns="91440" tIns="45720" rIns="91440" bIns="45720" rtlCol="0">
            <a:normAutofit/>
          </a:bodyPr>
          <a:lstStyle/>
          <a:p>
            <a:pPr algn="l">
              <a:spcBef>
                <a:spcPct val="0"/>
              </a:spcBef>
            </a:pPr>
            <a:r>
              <a:rPr lang="en-US" sz="2000" dirty="0">
                <a:latin typeface="Calibri Light"/>
                <a:cs typeface="Calibri Light"/>
              </a:rPr>
              <a:t>IBM Data Science Capstone Project </a:t>
            </a:r>
            <a:endParaRPr lang="en-US" sz="2000">
              <a:ea typeface="+mn-lt"/>
              <a:cs typeface="+mn-lt"/>
            </a:endParaRPr>
          </a:p>
          <a:p>
            <a:pPr algn="l">
              <a:spcBef>
                <a:spcPct val="0"/>
              </a:spcBef>
            </a:pPr>
            <a:r>
              <a:rPr lang="en-US" sz="2000" dirty="0">
                <a:latin typeface="Calibri Light"/>
                <a:cs typeface="Calibri Light"/>
              </a:rPr>
              <a:t>Nishit Chaudhari</a:t>
            </a:r>
            <a:endParaRPr lang="en-US" sz="2000" dirty="0">
              <a:ea typeface="+mn-lt"/>
              <a:cs typeface="+mn-lt"/>
            </a:endParaRPr>
          </a:p>
          <a:p>
            <a:pPr algn="l"/>
            <a:endParaRPr lang="en-US" sz="2000">
              <a:cs typeface="Calibri"/>
            </a:endParaRPr>
          </a:p>
        </p:txBody>
      </p:sp>
    </p:spTree>
    <p:extLst>
      <p:ext uri="{BB962C8B-B14F-4D97-AF65-F5344CB8AC3E}">
        <p14:creationId xmlns:p14="http://schemas.microsoft.com/office/powerpoint/2010/main" val="133760210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98327-7E33-40BB-BF08-318505CF2039}"/>
              </a:ext>
            </a:extLst>
          </p:cNvPr>
          <p:cNvSpPr>
            <a:spLocks noGrp="1"/>
          </p:cNvSpPr>
          <p:nvPr>
            <p:ph type="title"/>
          </p:nvPr>
        </p:nvSpPr>
        <p:spPr>
          <a:xfrm>
            <a:off x="229168" y="898415"/>
            <a:ext cx="9821666" cy="911701"/>
          </a:xfrm>
        </p:spPr>
        <p:txBody>
          <a:bodyPr/>
          <a:lstStyle/>
          <a:p>
            <a:pPr algn="ctr"/>
            <a:r>
              <a:rPr lang="en-US" b="1" dirty="0">
                <a:latin typeface="Century Gothic"/>
                <a:ea typeface="+mj-lt"/>
                <a:cs typeface="+mj-lt"/>
              </a:rPr>
              <a:t>Analysis</a:t>
            </a:r>
            <a:endParaRPr lang="en-US" dirty="0">
              <a:latin typeface="Century Gothic"/>
              <a:ea typeface="+mj-lt"/>
              <a:cs typeface="+mj-lt"/>
            </a:endParaRPr>
          </a:p>
          <a:p>
            <a:endParaRPr lang="en-US" dirty="0"/>
          </a:p>
        </p:txBody>
      </p:sp>
      <p:sp>
        <p:nvSpPr>
          <p:cNvPr id="4" name="Text Placeholder 3">
            <a:extLst>
              <a:ext uri="{FF2B5EF4-FFF2-40B4-BE49-F238E27FC236}">
                <a16:creationId xmlns:a16="http://schemas.microsoft.com/office/drawing/2014/main" id="{4836E384-DFD1-4144-89BE-58813F9092BF}"/>
              </a:ext>
            </a:extLst>
          </p:cNvPr>
          <p:cNvSpPr>
            <a:spLocks noGrp="1"/>
          </p:cNvSpPr>
          <p:nvPr>
            <p:ph type="body" idx="1"/>
          </p:nvPr>
        </p:nvSpPr>
        <p:spPr>
          <a:xfrm>
            <a:off x="226295" y="1890623"/>
            <a:ext cx="5273356" cy="489998"/>
          </a:xfrm>
        </p:spPr>
        <p:txBody>
          <a:bodyPr/>
          <a:lstStyle/>
          <a:p>
            <a:r>
              <a:rPr lang="en-US" b="1" dirty="0">
                <a:ea typeface="+mj-lt"/>
                <a:cs typeface="+mj-lt"/>
              </a:rPr>
              <a:t>2. Heatmap/density of customers</a:t>
            </a:r>
            <a:r>
              <a:rPr lang="en-US" dirty="0">
                <a:ea typeface="+mj-lt"/>
                <a:cs typeface="+mj-lt"/>
              </a:rPr>
              <a:t>.</a:t>
            </a:r>
          </a:p>
        </p:txBody>
      </p:sp>
      <p:pic>
        <p:nvPicPr>
          <p:cNvPr id="7" name="Picture 7" descr="A picture containing background pattern&#10;&#10;Description automatically generated">
            <a:extLst>
              <a:ext uri="{FF2B5EF4-FFF2-40B4-BE49-F238E27FC236}">
                <a16:creationId xmlns:a16="http://schemas.microsoft.com/office/drawing/2014/main" id="{6F7972E0-27E4-432F-8D58-F27BCEC12FD3}"/>
              </a:ext>
            </a:extLst>
          </p:cNvPr>
          <p:cNvPicPr>
            <a:picLocks noGrp="1" noChangeAspect="1"/>
          </p:cNvPicPr>
          <p:nvPr>
            <p:ph sz="half" idx="2"/>
          </p:nvPr>
        </p:nvPicPr>
        <p:blipFill>
          <a:blip r:embed="rId2"/>
          <a:stretch>
            <a:fillRect/>
          </a:stretch>
        </p:blipFill>
        <p:spPr>
          <a:xfrm>
            <a:off x="154407" y="2575474"/>
            <a:ext cx="5431508" cy="3231801"/>
          </a:xfrm>
        </p:spPr>
      </p:pic>
      <p:sp>
        <p:nvSpPr>
          <p:cNvPr id="5" name="Text Placeholder 4">
            <a:extLst>
              <a:ext uri="{FF2B5EF4-FFF2-40B4-BE49-F238E27FC236}">
                <a16:creationId xmlns:a16="http://schemas.microsoft.com/office/drawing/2014/main" id="{0961FF6F-1199-472A-8219-B2AAD9A9E7F3}"/>
              </a:ext>
            </a:extLst>
          </p:cNvPr>
          <p:cNvSpPr>
            <a:spLocks noGrp="1"/>
          </p:cNvSpPr>
          <p:nvPr>
            <p:ph type="body" sz="quarter" idx="3"/>
          </p:nvPr>
        </p:nvSpPr>
        <p:spPr>
          <a:xfrm>
            <a:off x="6157703" y="1890623"/>
            <a:ext cx="5388376" cy="489997"/>
          </a:xfrm>
        </p:spPr>
        <p:txBody>
          <a:bodyPr/>
          <a:lstStyle/>
          <a:p>
            <a:r>
              <a:rPr lang="en-US" dirty="0"/>
              <a:t>3. </a:t>
            </a:r>
            <a:r>
              <a:rPr lang="en-US" b="1" dirty="0">
                <a:ea typeface="+mj-lt"/>
                <a:cs typeface="+mj-lt"/>
              </a:rPr>
              <a:t>Heatmap/density of restaurants</a:t>
            </a:r>
            <a:r>
              <a:rPr lang="en-US" dirty="0">
                <a:ea typeface="+mj-lt"/>
                <a:cs typeface="+mj-lt"/>
              </a:rPr>
              <a:t>.</a:t>
            </a:r>
          </a:p>
        </p:txBody>
      </p:sp>
      <p:pic>
        <p:nvPicPr>
          <p:cNvPr id="8" name="Picture 8" descr="A picture containing diagram&#10;&#10;Description automatically generated">
            <a:extLst>
              <a:ext uri="{FF2B5EF4-FFF2-40B4-BE49-F238E27FC236}">
                <a16:creationId xmlns:a16="http://schemas.microsoft.com/office/drawing/2014/main" id="{440E97EA-FDD6-4C5C-8C77-B1B492822F66}"/>
              </a:ext>
            </a:extLst>
          </p:cNvPr>
          <p:cNvPicPr>
            <a:picLocks noGrp="1" noChangeAspect="1"/>
          </p:cNvPicPr>
          <p:nvPr>
            <p:ph sz="quarter" idx="4"/>
          </p:nvPr>
        </p:nvPicPr>
        <p:blipFill>
          <a:blip r:embed="rId3"/>
          <a:stretch>
            <a:fillRect/>
          </a:stretch>
        </p:blipFill>
        <p:spPr>
          <a:xfrm>
            <a:off x="6157703" y="2581304"/>
            <a:ext cx="5431508" cy="3234518"/>
          </a:xfrm>
        </p:spPr>
      </p:pic>
    </p:spTree>
    <p:extLst>
      <p:ext uri="{BB962C8B-B14F-4D97-AF65-F5344CB8AC3E}">
        <p14:creationId xmlns:p14="http://schemas.microsoft.com/office/powerpoint/2010/main" val="3259976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3"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240E88C-AF89-4B53-8E20-9EFDE929CAFA}"/>
              </a:ext>
            </a:extLst>
          </p:cNvPr>
          <p:cNvSpPr>
            <a:spLocks noGrp="1"/>
          </p:cNvSpPr>
          <p:nvPr>
            <p:ph type="title"/>
          </p:nvPr>
        </p:nvSpPr>
        <p:spPr>
          <a:xfrm>
            <a:off x="648930" y="629267"/>
            <a:ext cx="9252154" cy="1016654"/>
          </a:xfrm>
        </p:spPr>
        <p:txBody>
          <a:bodyPr>
            <a:normAutofit/>
          </a:bodyPr>
          <a:lstStyle/>
          <a:p>
            <a:r>
              <a:rPr lang="en-US">
                <a:solidFill>
                  <a:srgbClr val="EBEBEB"/>
                </a:solidFill>
              </a:rPr>
              <a:t>4. </a:t>
            </a:r>
            <a:r>
              <a:rPr lang="en-US" b="1">
                <a:solidFill>
                  <a:srgbClr val="EBEBEB"/>
                </a:solidFill>
                <a:ea typeface="+mj-lt"/>
                <a:cs typeface="+mj-lt"/>
              </a:rPr>
              <a:t>K mean clustering</a:t>
            </a:r>
            <a:endParaRPr lang="en-US">
              <a:solidFill>
                <a:srgbClr val="EBEBEB"/>
              </a:solidFill>
              <a:ea typeface="+mj-lt"/>
              <a:cs typeface="+mj-lt"/>
            </a:endParaRPr>
          </a:p>
        </p:txBody>
      </p:sp>
      <p:sp useBgFill="1">
        <p:nvSpPr>
          <p:cNvPr id="15" name="Freeform: Shape 14">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id="{1475F64D-A657-4414-B5FF-3BB87D5FF61B}"/>
              </a:ext>
            </a:extLst>
          </p:cNvPr>
          <p:cNvSpPr>
            <a:spLocks noGrp="1"/>
          </p:cNvSpPr>
          <p:nvPr>
            <p:ph idx="1"/>
          </p:nvPr>
        </p:nvSpPr>
        <p:spPr>
          <a:xfrm>
            <a:off x="648931" y="3051488"/>
            <a:ext cx="5122606" cy="3155482"/>
          </a:xfrm>
        </p:spPr>
        <p:txBody>
          <a:bodyPr vert="horz" lIns="91440" tIns="45720" rIns="91440" bIns="45720" rtlCol="0" anchor="t">
            <a:normAutofit/>
          </a:bodyPr>
          <a:lstStyle/>
          <a:p>
            <a:r>
              <a:rPr lang="en-US" sz="2400" dirty="0">
                <a:ea typeface="+mj-lt"/>
                <a:cs typeface="+mj-lt"/>
              </a:rPr>
              <a:t>Calculate two most important things for each location candidate: number of restaurants in vicinity (we'll use radius of 150 meters) and number of customers.</a:t>
            </a:r>
          </a:p>
        </p:txBody>
      </p:sp>
      <p:pic>
        <p:nvPicPr>
          <p:cNvPr id="4" name="Picture 4" descr="Table&#10;&#10;Description automatically generated">
            <a:extLst>
              <a:ext uri="{FF2B5EF4-FFF2-40B4-BE49-F238E27FC236}">
                <a16:creationId xmlns:a16="http://schemas.microsoft.com/office/drawing/2014/main" id="{6391BDEB-8DD0-465D-BAA7-DDB59FBF4E13}"/>
              </a:ext>
            </a:extLst>
          </p:cNvPr>
          <p:cNvPicPr>
            <a:picLocks noChangeAspect="1"/>
          </p:cNvPicPr>
          <p:nvPr/>
        </p:nvPicPr>
        <p:blipFill>
          <a:blip r:embed="rId2"/>
          <a:stretch>
            <a:fillRect/>
          </a:stretch>
        </p:blipFill>
        <p:spPr>
          <a:xfrm>
            <a:off x="5818746" y="2893359"/>
            <a:ext cx="5997966" cy="2411145"/>
          </a:xfrm>
          <a:prstGeom prst="rect">
            <a:avLst/>
          </a:prstGeom>
          <a:effectLst/>
        </p:spPr>
      </p:pic>
    </p:spTree>
    <p:extLst>
      <p:ext uri="{BB962C8B-B14F-4D97-AF65-F5344CB8AC3E}">
        <p14:creationId xmlns:p14="http://schemas.microsoft.com/office/powerpoint/2010/main" val="1009449534"/>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4" descr="A picture containing application&#10;&#10;Description automatically generated">
            <a:extLst>
              <a:ext uri="{FF2B5EF4-FFF2-40B4-BE49-F238E27FC236}">
                <a16:creationId xmlns:a16="http://schemas.microsoft.com/office/drawing/2014/main" id="{57E3531A-E01B-43E4-8519-C8287757E101}"/>
              </a:ext>
            </a:extLst>
          </p:cNvPr>
          <p:cNvPicPr>
            <a:picLocks noChangeAspect="1"/>
          </p:cNvPicPr>
          <p:nvPr/>
        </p:nvPicPr>
        <p:blipFill rotWithShape="1">
          <a:blip r:embed="rId7"/>
          <a:srcRect l="20648" r="13760"/>
          <a:stretch/>
        </p:blipFill>
        <p:spPr>
          <a:xfrm>
            <a:off x="4634680" y="10"/>
            <a:ext cx="7560130" cy="6857990"/>
          </a:xfrm>
          <a:prstGeom prst="rect">
            <a:avLst/>
          </a:prstGeom>
        </p:spPr>
      </p:pic>
      <p:sp>
        <p:nvSpPr>
          <p:cNvPr id="21" name="Rectangle 20">
            <a:extLst>
              <a:ext uri="{FF2B5EF4-FFF2-40B4-BE49-F238E27FC236}">
                <a16:creationId xmlns:a16="http://schemas.microsoft.com/office/drawing/2014/main" id="{A26E2FAE-FA60-497B-B2CB-7702C6FF3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1DA217D-14F5-4267-9DA5-343F7DAFC6C3}"/>
              </a:ext>
            </a:extLst>
          </p:cNvPr>
          <p:cNvSpPr>
            <a:spLocks noGrp="1"/>
          </p:cNvSpPr>
          <p:nvPr>
            <p:ph idx="4294967295"/>
          </p:nvPr>
        </p:nvSpPr>
        <p:spPr>
          <a:xfrm>
            <a:off x="291236" y="569344"/>
            <a:ext cx="3689761" cy="5679055"/>
          </a:xfrm>
        </p:spPr>
        <p:txBody>
          <a:bodyPr vert="horz" lIns="91440" tIns="45720" rIns="91440" bIns="45720" rtlCol="0" anchor="t">
            <a:noAutofit/>
          </a:bodyPr>
          <a:lstStyle/>
          <a:p>
            <a:pPr>
              <a:lnSpc>
                <a:spcPct val="90000"/>
              </a:lnSpc>
            </a:pPr>
            <a:r>
              <a:rPr lang="en-US" sz="1800" dirty="0"/>
              <a:t>Now filter those locations: we're interested only in locations with no more than two restaurants in radius of 250 meters, and no Asian restaurants in radius of 100 meters, and more than 10 customers.</a:t>
            </a:r>
          </a:p>
          <a:p>
            <a:pPr>
              <a:lnSpc>
                <a:spcPct val="90000"/>
              </a:lnSpc>
            </a:pPr>
            <a:r>
              <a:rPr lang="en-US" sz="1800" dirty="0"/>
              <a:t>Now cluster those locations to create centers of zones containing good locations. Those zones, their centers and addresses will be the final result of our analysis.</a:t>
            </a:r>
          </a:p>
          <a:p>
            <a:pPr>
              <a:lnSpc>
                <a:spcPct val="90000"/>
              </a:lnSpc>
            </a:pPr>
            <a:r>
              <a:rPr lang="en-US" sz="1800" dirty="0"/>
              <a:t>Finally, let's reverse geocode those candidate area centers to get the addresses which can be presented to stakeholders.</a:t>
            </a:r>
          </a:p>
          <a:p>
            <a:pPr>
              <a:lnSpc>
                <a:spcPct val="90000"/>
              </a:lnSpc>
            </a:pPr>
            <a:endParaRPr lang="en-US" sz="1400"/>
          </a:p>
        </p:txBody>
      </p:sp>
    </p:spTree>
    <p:extLst>
      <p:ext uri="{BB962C8B-B14F-4D97-AF65-F5344CB8AC3E}">
        <p14:creationId xmlns:p14="http://schemas.microsoft.com/office/powerpoint/2010/main" val="4228004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29"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DE05E5FE-3087-4848-8EBB-4408A59832A2}"/>
              </a:ext>
            </a:extLst>
          </p:cNvPr>
          <p:cNvSpPr>
            <a:spLocks noGrp="1"/>
          </p:cNvSpPr>
          <p:nvPr>
            <p:ph type="title"/>
          </p:nvPr>
        </p:nvSpPr>
        <p:spPr>
          <a:xfrm>
            <a:off x="806195" y="804672"/>
            <a:ext cx="3521359" cy="5248656"/>
          </a:xfrm>
        </p:spPr>
        <p:txBody>
          <a:bodyPr anchor="ctr">
            <a:normAutofit/>
          </a:bodyPr>
          <a:lstStyle/>
          <a:p>
            <a:pPr algn="ctr"/>
            <a:r>
              <a:rPr lang="en-US" b="1" dirty="0">
                <a:ea typeface="+mj-lt"/>
                <a:cs typeface="+mj-lt"/>
              </a:rPr>
              <a:t>Results and Discussion </a:t>
            </a:r>
            <a:endParaRPr lang="en-US">
              <a:ea typeface="+mj-lt"/>
              <a:cs typeface="+mj-lt"/>
            </a:endParaRPr>
          </a:p>
        </p:txBody>
      </p:sp>
      <p:sp>
        <p:nvSpPr>
          <p:cNvPr id="3" name="Content Placeholder 2">
            <a:extLst>
              <a:ext uri="{FF2B5EF4-FFF2-40B4-BE49-F238E27FC236}">
                <a16:creationId xmlns:a16="http://schemas.microsoft.com/office/drawing/2014/main" id="{5E71494D-779A-426B-A69E-A6BE6A8659CF}"/>
              </a:ext>
            </a:extLst>
          </p:cNvPr>
          <p:cNvSpPr>
            <a:spLocks noGrp="1"/>
          </p:cNvSpPr>
          <p:nvPr>
            <p:ph idx="1"/>
          </p:nvPr>
        </p:nvSpPr>
        <p:spPr>
          <a:xfrm>
            <a:off x="4975861" y="804671"/>
            <a:ext cx="6399930" cy="5248657"/>
          </a:xfrm>
        </p:spPr>
        <p:txBody>
          <a:bodyPr vert="horz" lIns="91440" tIns="45720" rIns="91440" bIns="45720" rtlCol="0" anchor="ctr">
            <a:noAutofit/>
          </a:bodyPr>
          <a:lstStyle/>
          <a:p>
            <a:pPr marL="0" indent="0">
              <a:lnSpc>
                <a:spcPct val="90000"/>
              </a:lnSpc>
              <a:buNone/>
            </a:pPr>
            <a:endParaRPr lang="en-US" sz="1400">
              <a:ea typeface="+mj-lt"/>
              <a:cs typeface="+mj-lt"/>
            </a:endParaRPr>
          </a:p>
          <a:p>
            <a:pPr>
              <a:lnSpc>
                <a:spcPct val="90000"/>
              </a:lnSpc>
              <a:buClr>
                <a:srgbClr val="8AD0D6"/>
              </a:buClr>
            </a:pPr>
            <a:r>
              <a:rPr lang="en-US" sz="1500" dirty="0">
                <a:ea typeface="+mj-lt"/>
                <a:cs typeface="+mj-lt"/>
              </a:rPr>
              <a:t>London is a very big city, the concentration of restaurant at the center is quite high due to the various famous landmarks situated there, in this analysis the idea was to correlate the number of restaurant and quantity of potential customer based on the factors of number of companies and universities nearby.</a:t>
            </a:r>
          </a:p>
          <a:p>
            <a:pPr>
              <a:lnSpc>
                <a:spcPct val="90000"/>
              </a:lnSpc>
              <a:buClr>
                <a:srgbClr val="8AD0D6"/>
              </a:buClr>
            </a:pPr>
            <a:r>
              <a:rPr lang="en-US" sz="1500" dirty="0">
                <a:ea typeface="+mj-lt"/>
                <a:cs typeface="+mj-lt"/>
              </a:rPr>
              <a:t>We first created a dense grid of location candidates (spaced 100m apart); those locations were then filtered so that those with more than two restaurants in radius of 250m and those with an Asian restaurant closer than 100m were removed</a:t>
            </a:r>
          </a:p>
          <a:p>
            <a:pPr>
              <a:lnSpc>
                <a:spcPct val="90000"/>
              </a:lnSpc>
              <a:buClr>
                <a:srgbClr val="8AD0D6"/>
              </a:buClr>
            </a:pPr>
            <a:r>
              <a:rPr lang="en-US" sz="1500" dirty="0">
                <a:ea typeface="+mj-lt"/>
                <a:cs typeface="+mj-lt"/>
              </a:rPr>
              <a:t>Those location candidates were then clustered to create zones of interest which contain greatest number of location candidates. </a:t>
            </a:r>
          </a:p>
          <a:p>
            <a:pPr>
              <a:lnSpc>
                <a:spcPct val="90000"/>
              </a:lnSpc>
              <a:buClr>
                <a:srgbClr val="8AD0D6"/>
              </a:buClr>
            </a:pPr>
            <a:r>
              <a:rPr lang="en-US" sz="1500" dirty="0">
                <a:ea typeface="+mj-lt"/>
                <a:cs typeface="+mj-lt"/>
              </a:rPr>
              <a:t>Result of all this is 15 zones containing largest number of potential new restaurant locations based on number of and distance to existing venues .</a:t>
            </a:r>
          </a:p>
          <a:p>
            <a:pPr>
              <a:lnSpc>
                <a:spcPct val="90000"/>
              </a:lnSpc>
              <a:buClr>
                <a:srgbClr val="8AD0D6"/>
              </a:buClr>
            </a:pPr>
            <a:r>
              <a:rPr lang="en-US" sz="1500" dirty="0">
                <a:ea typeface="+mj-lt"/>
                <a:cs typeface="+mj-lt"/>
              </a:rPr>
              <a:t>This, of course, does not imply that those zones are actually optimal locations for a new restaurant! Purpose of this analysis was to only provide info on areas close to London center but not crowded with existing restaurants (particularly Asian)</a:t>
            </a:r>
            <a:endParaRPr lang="en-US" sz="1500"/>
          </a:p>
        </p:txBody>
      </p:sp>
    </p:spTree>
    <p:extLst>
      <p:ext uri="{BB962C8B-B14F-4D97-AF65-F5344CB8AC3E}">
        <p14:creationId xmlns:p14="http://schemas.microsoft.com/office/powerpoint/2010/main" val="1329729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B9E9F322-7123-4F5E-B846-67D75826B4B7}"/>
              </a:ext>
            </a:extLst>
          </p:cNvPr>
          <p:cNvSpPr>
            <a:spLocks noGrp="1"/>
          </p:cNvSpPr>
          <p:nvPr>
            <p:ph type="title"/>
          </p:nvPr>
        </p:nvSpPr>
        <p:spPr>
          <a:xfrm>
            <a:off x="806195" y="804672"/>
            <a:ext cx="3521359" cy="5248656"/>
          </a:xfrm>
        </p:spPr>
        <p:txBody>
          <a:bodyPr anchor="ctr">
            <a:normAutofit/>
          </a:bodyPr>
          <a:lstStyle/>
          <a:p>
            <a:pPr algn="ctr"/>
            <a:r>
              <a:rPr lang="en-US" b="1" dirty="0">
                <a:ea typeface="+mj-lt"/>
                <a:cs typeface="+mj-lt"/>
              </a:rPr>
              <a:t>Conclusion </a:t>
            </a:r>
            <a:endParaRPr lang="en-US">
              <a:ea typeface="+mj-lt"/>
              <a:cs typeface="+mj-lt"/>
            </a:endParaRPr>
          </a:p>
          <a:p>
            <a:pPr algn="ctr"/>
            <a:endParaRPr lang="en-US">
              <a:ea typeface="+mj-lt"/>
              <a:cs typeface="+mj-lt"/>
            </a:endParaRPr>
          </a:p>
          <a:p>
            <a:pPr algn="ctr"/>
            <a:endParaRPr lang="en-US"/>
          </a:p>
        </p:txBody>
      </p:sp>
      <p:sp>
        <p:nvSpPr>
          <p:cNvPr id="3" name="Content Placeholder 2">
            <a:extLst>
              <a:ext uri="{FF2B5EF4-FFF2-40B4-BE49-F238E27FC236}">
                <a16:creationId xmlns:a16="http://schemas.microsoft.com/office/drawing/2014/main" id="{E4AFFC5C-6F09-467D-ABD3-DE79250DAFCF}"/>
              </a:ext>
            </a:extLst>
          </p:cNvPr>
          <p:cNvSpPr>
            <a:spLocks noGrp="1"/>
          </p:cNvSpPr>
          <p:nvPr>
            <p:ph idx="1"/>
          </p:nvPr>
        </p:nvSpPr>
        <p:spPr>
          <a:xfrm>
            <a:off x="4975861" y="804671"/>
            <a:ext cx="6399930" cy="5248657"/>
          </a:xfrm>
        </p:spPr>
        <p:txBody>
          <a:bodyPr vert="horz" lIns="91440" tIns="45720" rIns="91440" bIns="45720" rtlCol="0" anchor="ctr">
            <a:normAutofit/>
          </a:bodyPr>
          <a:lstStyle/>
          <a:p>
            <a:pPr>
              <a:lnSpc>
                <a:spcPct val="90000"/>
              </a:lnSpc>
            </a:pPr>
            <a:endParaRPr lang="en-US" sz="1400">
              <a:ea typeface="+mj-lt"/>
              <a:cs typeface="+mj-lt"/>
            </a:endParaRPr>
          </a:p>
          <a:p>
            <a:pPr>
              <a:lnSpc>
                <a:spcPct val="90000"/>
              </a:lnSpc>
              <a:buClr>
                <a:srgbClr val="8AD0D6"/>
              </a:buClr>
            </a:pPr>
            <a:r>
              <a:rPr lang="en-US" sz="1600" dirty="0">
                <a:ea typeface="+mj-lt"/>
                <a:cs typeface="+mj-lt"/>
              </a:rPr>
              <a:t>Purpose of this project was to identify London areas close to center with potential customer count in order to aid stakeholders in narrowing down the search for optimal location for a new Asian restaurant. </a:t>
            </a:r>
          </a:p>
          <a:p>
            <a:pPr>
              <a:lnSpc>
                <a:spcPct val="90000"/>
              </a:lnSpc>
              <a:buClr>
                <a:srgbClr val="8AD0D6"/>
              </a:buClr>
            </a:pPr>
            <a:r>
              <a:rPr lang="en-US" sz="1600" dirty="0">
                <a:ea typeface="+mj-lt"/>
                <a:cs typeface="+mj-lt"/>
              </a:rPr>
              <a:t>By calculating restaurant density distribution from Foursquare data, we have first identified general locations that justify further analysis</a:t>
            </a:r>
          </a:p>
          <a:p>
            <a:pPr>
              <a:lnSpc>
                <a:spcPct val="90000"/>
              </a:lnSpc>
              <a:buClr>
                <a:srgbClr val="8AD0D6"/>
              </a:buClr>
            </a:pPr>
            <a:r>
              <a:rPr lang="en-US" sz="1600" dirty="0">
                <a:ea typeface="+mj-lt"/>
                <a:cs typeface="+mj-lt"/>
              </a:rPr>
              <a:t>Clustering of those locations was then performed in order to create major zones of interest and addresses of those zone centers were created to be used as starting points for final exploration by stakeholders.</a:t>
            </a:r>
            <a:endParaRPr lang="en-US" sz="1600"/>
          </a:p>
          <a:p>
            <a:pPr>
              <a:lnSpc>
                <a:spcPct val="90000"/>
              </a:lnSpc>
              <a:buClr>
                <a:srgbClr val="8AD0D6"/>
              </a:buClr>
            </a:pPr>
            <a:r>
              <a:rPr lang="en-US" sz="1600" dirty="0">
                <a:ea typeface="+mj-lt"/>
                <a:cs typeface="+mj-lt"/>
              </a:rPr>
              <a:t>Final decision on optimal restaurant location will be made by stakeholders based on specific characteristics of neighborhoods and locations in every recommended zone, taking into consideration additional factors like attractiveness of each location (proximity to park or water), levels of noise / proximity to major roads, real estate availability, prices, social and economic dynamics of every neighborhood etc.</a:t>
            </a:r>
          </a:p>
          <a:p>
            <a:pPr>
              <a:lnSpc>
                <a:spcPct val="90000"/>
              </a:lnSpc>
              <a:buClr>
                <a:srgbClr val="8AD0D6"/>
              </a:buClr>
            </a:pPr>
            <a:endParaRPr lang="en-US" sz="1400">
              <a:ea typeface="+mj-lt"/>
              <a:cs typeface="+mj-lt"/>
            </a:endParaRPr>
          </a:p>
          <a:p>
            <a:pPr>
              <a:lnSpc>
                <a:spcPct val="90000"/>
              </a:lnSpc>
              <a:buClr>
                <a:srgbClr val="8AD0D6"/>
              </a:buClr>
            </a:pPr>
            <a:endParaRPr lang="en-US" sz="1400"/>
          </a:p>
        </p:txBody>
      </p:sp>
    </p:spTree>
    <p:extLst>
      <p:ext uri="{BB962C8B-B14F-4D97-AF65-F5344CB8AC3E}">
        <p14:creationId xmlns:p14="http://schemas.microsoft.com/office/powerpoint/2010/main" val="1241539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7">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5" name="Rectangle 9">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7" name="Freeform: Shape 13">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583C3CE0-95B4-4FFF-BEA2-BB15DC542A38}"/>
              </a:ext>
            </a:extLst>
          </p:cNvPr>
          <p:cNvSpPr>
            <a:spLocks noGrp="1"/>
          </p:cNvSpPr>
          <p:nvPr>
            <p:ph type="title"/>
          </p:nvPr>
        </p:nvSpPr>
        <p:spPr>
          <a:xfrm>
            <a:off x="1103312" y="452718"/>
            <a:ext cx="8947522" cy="1400530"/>
          </a:xfrm>
        </p:spPr>
        <p:txBody>
          <a:bodyPr anchor="ctr">
            <a:normAutofit/>
          </a:bodyPr>
          <a:lstStyle/>
          <a:p>
            <a:r>
              <a:rPr lang="en-US" b="1" dirty="0">
                <a:solidFill>
                  <a:srgbClr val="FFFFFF"/>
                </a:solidFill>
                <a:ea typeface="+mj-lt"/>
                <a:cs typeface="+mj-lt"/>
              </a:rPr>
              <a:t>Introduction: Business Problem</a:t>
            </a:r>
            <a:endParaRPr lang="en-US" dirty="0">
              <a:solidFill>
                <a:srgbClr val="FFFFFF"/>
              </a:solidFill>
              <a:ea typeface="+mj-lt"/>
              <a:cs typeface="+mj-lt"/>
            </a:endParaRPr>
          </a:p>
        </p:txBody>
      </p:sp>
      <p:sp>
        <p:nvSpPr>
          <p:cNvPr id="3" name="Content Placeholder 2">
            <a:extLst>
              <a:ext uri="{FF2B5EF4-FFF2-40B4-BE49-F238E27FC236}">
                <a16:creationId xmlns:a16="http://schemas.microsoft.com/office/drawing/2014/main" id="{3D4647EC-BDEF-4B65-8796-0C74FC74B824}"/>
              </a:ext>
            </a:extLst>
          </p:cNvPr>
          <p:cNvSpPr>
            <a:spLocks noGrp="1"/>
          </p:cNvSpPr>
          <p:nvPr>
            <p:ph idx="1"/>
          </p:nvPr>
        </p:nvSpPr>
        <p:spPr>
          <a:xfrm>
            <a:off x="1103312" y="2763520"/>
            <a:ext cx="8946541" cy="3484879"/>
          </a:xfrm>
        </p:spPr>
        <p:txBody>
          <a:bodyPr vert="horz" lIns="91440" tIns="45720" rIns="91440" bIns="45720" rtlCol="0">
            <a:normAutofit/>
          </a:bodyPr>
          <a:lstStyle/>
          <a:p>
            <a:pPr>
              <a:lnSpc>
                <a:spcPct val="90000"/>
              </a:lnSpc>
            </a:pPr>
            <a:r>
              <a:rPr lang="en-US" sz="1900" dirty="0">
                <a:ea typeface="+mn-lt"/>
                <a:cs typeface="+mn-lt"/>
              </a:rPr>
              <a:t>Asian food is gaining popularity in England lately.  In England center, Thai, Chinese and even Indian restaurants are opening everywhere, and are always full whatever is the hour. The aim of this Project is to find the best localization to open a restaurant business in capital of England and United Kingdom, London City.</a:t>
            </a:r>
          </a:p>
          <a:p>
            <a:pPr>
              <a:lnSpc>
                <a:spcPct val="90000"/>
              </a:lnSpc>
            </a:pPr>
            <a:r>
              <a:rPr lang="en-US" sz="1900" dirty="0">
                <a:ea typeface="+mn-lt"/>
                <a:cs typeface="+mn-lt"/>
              </a:rPr>
              <a:t>Prior launching any restaurant, it’s important to know if the business as a good opportunity. In order to do so, this report will try to gather data about other restaurant localization, competitors and best localization.</a:t>
            </a:r>
          </a:p>
          <a:p>
            <a:pPr>
              <a:lnSpc>
                <a:spcPct val="90000"/>
              </a:lnSpc>
            </a:pPr>
            <a:r>
              <a:rPr lang="en-US" sz="1900" dirty="0">
                <a:ea typeface="+mn-lt"/>
                <a:cs typeface="+mn-lt"/>
              </a:rPr>
              <a:t>We will use our data science powers to generate a few most promising neighborhoods based on these criteria. Advantages of each area will then be clearly expressed so that best possible final location can be chosen by stakeholders. </a:t>
            </a:r>
            <a:endParaRPr lang="en-US" sz="1900" dirty="0">
              <a:cs typeface="Calibri"/>
            </a:endParaRPr>
          </a:p>
        </p:txBody>
      </p:sp>
    </p:spTree>
    <p:extLst>
      <p:ext uri="{BB962C8B-B14F-4D97-AF65-F5344CB8AC3E}">
        <p14:creationId xmlns:p14="http://schemas.microsoft.com/office/powerpoint/2010/main" val="838114658"/>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7"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8"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C35F467D-2918-4EF4-9DA3-AD8F9646EC43}"/>
              </a:ext>
            </a:extLst>
          </p:cNvPr>
          <p:cNvSpPr>
            <a:spLocks noGrp="1"/>
          </p:cNvSpPr>
          <p:nvPr>
            <p:ph type="title"/>
          </p:nvPr>
        </p:nvSpPr>
        <p:spPr>
          <a:xfrm>
            <a:off x="806195" y="804672"/>
            <a:ext cx="3521359" cy="5248656"/>
          </a:xfrm>
        </p:spPr>
        <p:txBody>
          <a:bodyPr anchor="ctr">
            <a:normAutofit/>
          </a:bodyPr>
          <a:lstStyle/>
          <a:p>
            <a:pPr algn="ctr"/>
            <a:r>
              <a:rPr lang="en-US" b="1" dirty="0">
                <a:ea typeface="+mj-lt"/>
                <a:cs typeface="+mj-lt"/>
              </a:rPr>
              <a:t>Data</a:t>
            </a:r>
            <a:endParaRPr lang="en-US">
              <a:ea typeface="+mj-lt"/>
              <a:cs typeface="+mj-lt"/>
            </a:endParaRPr>
          </a:p>
        </p:txBody>
      </p:sp>
      <p:sp>
        <p:nvSpPr>
          <p:cNvPr id="3" name="Content Placeholder 2">
            <a:extLst>
              <a:ext uri="{FF2B5EF4-FFF2-40B4-BE49-F238E27FC236}">
                <a16:creationId xmlns:a16="http://schemas.microsoft.com/office/drawing/2014/main" id="{CB343971-A56D-4ABA-A5B3-6BD700BB7104}"/>
              </a:ext>
            </a:extLst>
          </p:cNvPr>
          <p:cNvSpPr>
            <a:spLocks noGrp="1"/>
          </p:cNvSpPr>
          <p:nvPr>
            <p:ph idx="1"/>
          </p:nvPr>
        </p:nvSpPr>
        <p:spPr>
          <a:xfrm>
            <a:off x="4975861" y="804671"/>
            <a:ext cx="6399930" cy="5248657"/>
          </a:xfrm>
        </p:spPr>
        <p:txBody>
          <a:bodyPr vert="horz" lIns="91440" tIns="45720" rIns="91440" bIns="45720" rtlCol="0" anchor="ctr">
            <a:normAutofit/>
          </a:bodyPr>
          <a:lstStyle/>
          <a:p>
            <a:pPr marL="0" indent="0">
              <a:lnSpc>
                <a:spcPct val="90000"/>
              </a:lnSpc>
              <a:buNone/>
            </a:pPr>
            <a:endParaRPr lang="en-US" sz="1700" dirty="0">
              <a:ea typeface="+mn-lt"/>
              <a:cs typeface="+mn-lt"/>
            </a:endParaRPr>
          </a:p>
          <a:p>
            <a:pPr>
              <a:lnSpc>
                <a:spcPct val="90000"/>
              </a:lnSpc>
            </a:pPr>
            <a:r>
              <a:rPr lang="en-US" sz="1700" dirty="0">
                <a:ea typeface="+mn-lt"/>
                <a:cs typeface="+mn-lt"/>
              </a:rPr>
              <a:t>Following data sources will be needed to extract/generate the required information:</a:t>
            </a:r>
          </a:p>
          <a:p>
            <a:pPr>
              <a:lnSpc>
                <a:spcPct val="90000"/>
              </a:lnSpc>
            </a:pPr>
            <a:r>
              <a:rPr lang="en-US" sz="1700" dirty="0">
                <a:ea typeface="+mn-lt"/>
                <a:cs typeface="+mn-lt"/>
              </a:rPr>
              <a:t>centers of candidate areas will be generated algorithmically and approximate addresses of centers of those areas will be obtained using Geocoder reverse geocoding Python package as recently Google started charging for their API.</a:t>
            </a:r>
          </a:p>
          <a:p>
            <a:pPr>
              <a:lnSpc>
                <a:spcPct val="90000"/>
              </a:lnSpc>
            </a:pPr>
            <a:r>
              <a:rPr lang="en-US" sz="1700" dirty="0">
                <a:ea typeface="+mn-lt"/>
                <a:cs typeface="+mn-lt"/>
              </a:rPr>
              <a:t>Number of restaurants and their type and location in every neighborhood will be obtained using Foursquare API coordinate of London center will be obtained using Geocoder geocoding Python package of well-known London location (Trafalgar Square)</a:t>
            </a:r>
          </a:p>
          <a:p>
            <a:pPr>
              <a:lnSpc>
                <a:spcPct val="90000"/>
              </a:lnSpc>
            </a:pPr>
            <a:r>
              <a:rPr lang="en-US" sz="1700" dirty="0">
                <a:ea typeface="+mn-lt"/>
                <a:cs typeface="+mn-lt"/>
              </a:rPr>
              <a:t>Following is some change in data:</a:t>
            </a:r>
          </a:p>
          <a:p>
            <a:pPr>
              <a:lnSpc>
                <a:spcPct val="90000"/>
              </a:lnSpc>
            </a:pPr>
            <a:r>
              <a:rPr lang="en-US" sz="1700" dirty="0">
                <a:ea typeface="+mn-lt"/>
                <a:cs typeface="+mn-lt"/>
              </a:rPr>
              <a:t>Country/City: London, England.</a:t>
            </a:r>
          </a:p>
          <a:p>
            <a:pPr>
              <a:lnSpc>
                <a:spcPct val="90000"/>
              </a:lnSpc>
            </a:pPr>
            <a:r>
              <a:rPr lang="en-US" sz="1700" dirty="0">
                <a:ea typeface="+mn-lt"/>
                <a:cs typeface="+mn-lt"/>
              </a:rPr>
              <a:t>Goal: Open a restaurant/little shop.</a:t>
            </a:r>
          </a:p>
          <a:p>
            <a:pPr>
              <a:lnSpc>
                <a:spcPct val="90000"/>
              </a:lnSpc>
            </a:pPr>
            <a:endParaRPr lang="en-US" sz="1700">
              <a:cs typeface="Calibri"/>
            </a:endParaRPr>
          </a:p>
        </p:txBody>
      </p:sp>
    </p:spTree>
    <p:extLst>
      <p:ext uri="{BB962C8B-B14F-4D97-AF65-F5344CB8AC3E}">
        <p14:creationId xmlns:p14="http://schemas.microsoft.com/office/powerpoint/2010/main" val="3770811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4" name="Freeform: Shape 13">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DEB00856-F1F0-43E9-90FC-38A3992F6F77}"/>
              </a:ext>
            </a:extLst>
          </p:cNvPr>
          <p:cNvSpPr>
            <a:spLocks noGrp="1"/>
          </p:cNvSpPr>
          <p:nvPr>
            <p:ph type="title"/>
          </p:nvPr>
        </p:nvSpPr>
        <p:spPr>
          <a:xfrm>
            <a:off x="1103312" y="452718"/>
            <a:ext cx="8947522" cy="1400530"/>
          </a:xfrm>
        </p:spPr>
        <p:txBody>
          <a:bodyPr anchor="ctr">
            <a:normAutofit/>
          </a:bodyPr>
          <a:lstStyle/>
          <a:p>
            <a:r>
              <a:rPr lang="en-US" b="1" dirty="0">
                <a:solidFill>
                  <a:srgbClr val="FFFFFF"/>
                </a:solidFill>
                <a:ea typeface="+mj-lt"/>
                <a:cs typeface="+mj-lt"/>
              </a:rPr>
              <a:t>Methodology</a:t>
            </a:r>
            <a:endParaRPr lang="en-US" dirty="0">
              <a:solidFill>
                <a:srgbClr val="FFFFFF"/>
              </a:solidFill>
              <a:ea typeface="+mj-lt"/>
              <a:cs typeface="+mj-lt"/>
            </a:endParaRPr>
          </a:p>
        </p:txBody>
      </p:sp>
      <p:sp>
        <p:nvSpPr>
          <p:cNvPr id="3" name="Content Placeholder 2">
            <a:extLst>
              <a:ext uri="{FF2B5EF4-FFF2-40B4-BE49-F238E27FC236}">
                <a16:creationId xmlns:a16="http://schemas.microsoft.com/office/drawing/2014/main" id="{4CF7DE5F-FACF-4823-B1A1-768F37661DEF}"/>
              </a:ext>
            </a:extLst>
          </p:cNvPr>
          <p:cNvSpPr>
            <a:spLocks noGrp="1"/>
          </p:cNvSpPr>
          <p:nvPr>
            <p:ph idx="1"/>
          </p:nvPr>
        </p:nvSpPr>
        <p:spPr>
          <a:xfrm>
            <a:off x="1103312" y="2763520"/>
            <a:ext cx="8946541" cy="3484879"/>
          </a:xfrm>
        </p:spPr>
        <p:txBody>
          <a:bodyPr vert="horz" lIns="91440" tIns="45720" rIns="91440" bIns="45720" rtlCol="0" anchor="t">
            <a:normAutofit/>
          </a:bodyPr>
          <a:lstStyle/>
          <a:p>
            <a:pPr marL="0" indent="0">
              <a:buNone/>
            </a:pPr>
            <a:r>
              <a:rPr lang="en-US" sz="1900" b="1" dirty="0">
                <a:ea typeface="+mj-lt"/>
                <a:cs typeface="+mj-lt"/>
              </a:rPr>
              <a:t>1.   Neighborhood Candidates </a:t>
            </a:r>
            <a:endParaRPr lang="en-US" sz="1900" dirty="0">
              <a:ea typeface="+mj-lt"/>
              <a:cs typeface="+mj-lt"/>
            </a:endParaRPr>
          </a:p>
          <a:p>
            <a:pPr marL="0" indent="0">
              <a:buClr>
                <a:srgbClr val="8AD0D6"/>
              </a:buClr>
              <a:buNone/>
            </a:pPr>
            <a:r>
              <a:rPr lang="en-US" sz="1900" dirty="0">
                <a:ea typeface="+mj-lt"/>
                <a:cs typeface="+mj-lt"/>
              </a:rPr>
              <a:t>First step is to create latitude &amp; longitude coordinates for centroids of our candidate neighborhoods. We will create a grid of cells covering our area of interest which is approx. 1.5km kilometers centered around London city center.</a:t>
            </a:r>
            <a:endParaRPr lang="en-US" sz="1900" dirty="0"/>
          </a:p>
          <a:p>
            <a:pPr marL="0" indent="0">
              <a:buNone/>
            </a:pPr>
            <a:r>
              <a:rPr lang="en-US" sz="1900" dirty="0"/>
              <a:t>2.   </a:t>
            </a:r>
            <a:r>
              <a:rPr lang="en-US" sz="1900" b="1" dirty="0">
                <a:ea typeface="+mj-lt"/>
                <a:cs typeface="+mj-lt"/>
              </a:rPr>
              <a:t>City partitioning</a:t>
            </a:r>
            <a:endParaRPr lang="en-US" sz="1900" i="1" dirty="0">
              <a:ea typeface="+mj-lt"/>
              <a:cs typeface="+mj-lt"/>
            </a:endParaRPr>
          </a:p>
          <a:p>
            <a:pPr indent="0">
              <a:buNone/>
            </a:pPr>
            <a:r>
              <a:rPr lang="en-US" sz="1900" dirty="0">
                <a:ea typeface="+mj-lt"/>
                <a:cs typeface="+mj-lt"/>
              </a:rPr>
              <a:t>Now let's create a grid of area candidates, equally spaced, centered around city center and within ~1.5km from Trafalgar Square. Our neighborhoods will be defined as circular areas with a radius of 100 meters, so our neighborhood centers will be 200 meters apart.</a:t>
            </a:r>
          </a:p>
          <a:p>
            <a:pPr marL="0" indent="0">
              <a:buNone/>
            </a:pPr>
            <a:endParaRPr lang="en-US" sz="1900"/>
          </a:p>
          <a:p>
            <a:pPr>
              <a:buClr>
                <a:srgbClr val="8AD0D6"/>
              </a:buClr>
            </a:pPr>
            <a:endParaRPr lang="en-US" sz="1900"/>
          </a:p>
        </p:txBody>
      </p:sp>
    </p:spTree>
    <p:extLst>
      <p:ext uri="{BB962C8B-B14F-4D97-AF65-F5344CB8AC3E}">
        <p14:creationId xmlns:p14="http://schemas.microsoft.com/office/powerpoint/2010/main" val="3092720078"/>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3A92B-9215-4FD0-9459-2F8FAD1A03D4}"/>
              </a:ext>
            </a:extLst>
          </p:cNvPr>
          <p:cNvSpPr>
            <a:spLocks noGrp="1"/>
          </p:cNvSpPr>
          <p:nvPr>
            <p:ph type="title"/>
          </p:nvPr>
        </p:nvSpPr>
        <p:spPr/>
        <p:txBody>
          <a:bodyPr/>
          <a:lstStyle/>
          <a:p>
            <a:r>
              <a:rPr lang="en-US" sz="2400" dirty="0">
                <a:ea typeface="+mj-lt"/>
                <a:cs typeface="+mj-lt"/>
              </a:rPr>
              <a:t>Let's visualize the data we have so far: city center location and candidate neighborhood centers:</a:t>
            </a:r>
          </a:p>
        </p:txBody>
      </p:sp>
      <p:pic>
        <p:nvPicPr>
          <p:cNvPr id="4" name="Picture 4" descr="Background pattern&#10;&#10;Description automatically generated">
            <a:extLst>
              <a:ext uri="{FF2B5EF4-FFF2-40B4-BE49-F238E27FC236}">
                <a16:creationId xmlns:a16="http://schemas.microsoft.com/office/drawing/2014/main" id="{452EAF09-56BD-4585-8DB8-AE4622C0CD7E}"/>
              </a:ext>
            </a:extLst>
          </p:cNvPr>
          <p:cNvPicPr>
            <a:picLocks noGrp="1" noChangeAspect="1"/>
          </p:cNvPicPr>
          <p:nvPr>
            <p:ph idx="1"/>
          </p:nvPr>
        </p:nvPicPr>
        <p:blipFill>
          <a:blip r:embed="rId2"/>
          <a:stretch>
            <a:fillRect/>
          </a:stretch>
        </p:blipFill>
        <p:spPr>
          <a:xfrm>
            <a:off x="642042" y="1492201"/>
            <a:ext cx="7166137" cy="4195481"/>
          </a:xfrm>
        </p:spPr>
      </p:pic>
    </p:spTree>
    <p:extLst>
      <p:ext uri="{BB962C8B-B14F-4D97-AF65-F5344CB8AC3E}">
        <p14:creationId xmlns:p14="http://schemas.microsoft.com/office/powerpoint/2010/main" val="4067062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EF3F81-1A16-4245-8F4C-75390496CDF0}"/>
              </a:ext>
            </a:extLst>
          </p:cNvPr>
          <p:cNvSpPr>
            <a:spLocks noGrp="1"/>
          </p:cNvSpPr>
          <p:nvPr>
            <p:ph idx="1"/>
          </p:nvPr>
        </p:nvSpPr>
        <p:spPr>
          <a:xfrm>
            <a:off x="973916" y="902729"/>
            <a:ext cx="8946541" cy="4195481"/>
          </a:xfrm>
        </p:spPr>
        <p:txBody>
          <a:bodyPr vert="horz" lIns="91440" tIns="45720" rIns="91440" bIns="45720" rtlCol="0" anchor="t">
            <a:normAutofit/>
          </a:bodyPr>
          <a:lstStyle/>
          <a:p>
            <a:pPr marL="0" indent="0">
              <a:buNone/>
            </a:pPr>
            <a:r>
              <a:rPr lang="en-US" b="1" dirty="0">
                <a:ea typeface="+mj-lt"/>
                <a:cs typeface="+mj-lt"/>
              </a:rPr>
              <a:t>3.  Address Locations</a:t>
            </a:r>
            <a:endParaRPr lang="en-US" dirty="0">
              <a:ea typeface="+mj-lt"/>
              <a:cs typeface="+mj-lt"/>
            </a:endParaRPr>
          </a:p>
          <a:p>
            <a:r>
              <a:rPr lang="en-US" dirty="0">
                <a:ea typeface="+mj-lt"/>
                <a:cs typeface="+mj-lt"/>
              </a:rPr>
              <a:t>Now use Geocoder Python package to get approximate addresses of those locations and place all this into a Pandas data frame.</a:t>
            </a:r>
          </a:p>
          <a:p>
            <a:pPr>
              <a:buClr>
                <a:srgbClr val="8AD0D6"/>
              </a:buClr>
            </a:pPr>
            <a:endParaRPr lang="en-US" dirty="0"/>
          </a:p>
        </p:txBody>
      </p:sp>
      <p:pic>
        <p:nvPicPr>
          <p:cNvPr id="4" name="Picture 4" descr="Table&#10;&#10;Description automatically generated">
            <a:extLst>
              <a:ext uri="{FF2B5EF4-FFF2-40B4-BE49-F238E27FC236}">
                <a16:creationId xmlns:a16="http://schemas.microsoft.com/office/drawing/2014/main" id="{1DBD4E37-0966-4E88-9B87-CDDF7B5DF401}"/>
              </a:ext>
            </a:extLst>
          </p:cNvPr>
          <p:cNvPicPr>
            <a:picLocks noChangeAspect="1"/>
          </p:cNvPicPr>
          <p:nvPr/>
        </p:nvPicPr>
        <p:blipFill>
          <a:blip r:embed="rId2"/>
          <a:stretch>
            <a:fillRect/>
          </a:stretch>
        </p:blipFill>
        <p:spPr>
          <a:xfrm>
            <a:off x="1245080" y="2148578"/>
            <a:ext cx="8422255" cy="3294090"/>
          </a:xfrm>
          <a:prstGeom prst="rect">
            <a:avLst/>
          </a:prstGeom>
        </p:spPr>
      </p:pic>
      <p:sp>
        <p:nvSpPr>
          <p:cNvPr id="6" name="Title 5">
            <a:extLst>
              <a:ext uri="{FF2B5EF4-FFF2-40B4-BE49-F238E27FC236}">
                <a16:creationId xmlns:a16="http://schemas.microsoft.com/office/drawing/2014/main" id="{72C7AC10-20F7-4F80-8F59-20B2A7E4C80F}"/>
              </a:ext>
            </a:extLst>
          </p:cNvPr>
          <p:cNvSpPr>
            <a:spLocks noGrp="1"/>
          </p:cNvSpPr>
          <p:nvPr>
            <p:ph type="title"/>
          </p:nvPr>
        </p:nvSpPr>
        <p:spPr>
          <a:xfrm flipH="1">
            <a:off x="561778" y="452718"/>
            <a:ext cx="84333" cy="77813"/>
          </a:xfrm>
        </p:spPr>
        <p:txBody>
          <a:bodyPr/>
          <a:lstStyle/>
          <a:p>
            <a:r>
              <a:rPr lang="en-US" dirty="0"/>
              <a:t>    </a:t>
            </a:r>
          </a:p>
        </p:txBody>
      </p:sp>
    </p:spTree>
    <p:extLst>
      <p:ext uri="{BB962C8B-B14F-4D97-AF65-F5344CB8AC3E}">
        <p14:creationId xmlns:p14="http://schemas.microsoft.com/office/powerpoint/2010/main" val="243893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3"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F2A97E1-EB16-4ED9-A89E-8309FADDEAFE}"/>
              </a:ext>
            </a:extLst>
          </p:cNvPr>
          <p:cNvSpPr>
            <a:spLocks noGrp="1"/>
          </p:cNvSpPr>
          <p:nvPr>
            <p:ph type="title"/>
          </p:nvPr>
        </p:nvSpPr>
        <p:spPr>
          <a:xfrm>
            <a:off x="648930" y="629267"/>
            <a:ext cx="9252154" cy="1016654"/>
          </a:xfrm>
        </p:spPr>
        <p:txBody>
          <a:bodyPr>
            <a:normAutofit/>
          </a:bodyPr>
          <a:lstStyle/>
          <a:p>
            <a:r>
              <a:rPr lang="en-US" b="1">
                <a:solidFill>
                  <a:srgbClr val="EBEBEB"/>
                </a:solidFill>
                <a:ea typeface="+mj-lt"/>
                <a:cs typeface="+mj-lt"/>
              </a:rPr>
              <a:t>4.  Foursquare</a:t>
            </a:r>
            <a:endParaRPr lang="en-US">
              <a:solidFill>
                <a:srgbClr val="EBEBEB"/>
              </a:solidFill>
              <a:ea typeface="+mj-lt"/>
              <a:cs typeface="+mj-lt"/>
            </a:endParaRPr>
          </a:p>
        </p:txBody>
      </p:sp>
      <p:sp useBgFill="1">
        <p:nvSpPr>
          <p:cNvPr id="15" name="Freeform: Shape 14">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id="{14D36CE0-E38A-444C-B232-969211D11A65}"/>
              </a:ext>
            </a:extLst>
          </p:cNvPr>
          <p:cNvSpPr>
            <a:spLocks noGrp="1"/>
          </p:cNvSpPr>
          <p:nvPr>
            <p:ph idx="1"/>
          </p:nvPr>
        </p:nvSpPr>
        <p:spPr>
          <a:xfrm>
            <a:off x="648931" y="2548281"/>
            <a:ext cx="5122606" cy="3658689"/>
          </a:xfrm>
        </p:spPr>
        <p:txBody>
          <a:bodyPr vert="horz" lIns="91440" tIns="45720" rIns="91440" bIns="45720" rtlCol="0">
            <a:normAutofit/>
          </a:bodyPr>
          <a:lstStyle/>
          <a:p>
            <a:pPr>
              <a:lnSpc>
                <a:spcPct val="90000"/>
              </a:lnSpc>
            </a:pPr>
            <a:r>
              <a:rPr lang="en-US" dirty="0">
                <a:ea typeface="+mj-lt"/>
                <a:cs typeface="+mj-lt"/>
              </a:rPr>
              <a:t>We're interested in venues in 'food' category, but only the ones who can be competitors, this mean food truck, quick food, take away, healthy, not restaurant taking too long.</a:t>
            </a:r>
            <a:endParaRPr lang="en-US">
              <a:ea typeface="+mj-lt"/>
              <a:cs typeface="+mj-lt"/>
            </a:endParaRPr>
          </a:p>
          <a:p>
            <a:pPr>
              <a:lnSpc>
                <a:spcPct val="90000"/>
              </a:lnSpc>
              <a:buClr>
                <a:srgbClr val="8AD0D6"/>
              </a:buClr>
            </a:pPr>
            <a:r>
              <a:rPr lang="en-US" dirty="0">
                <a:ea typeface="+mj-lt"/>
                <a:cs typeface="+mj-lt"/>
              </a:rPr>
              <a:t>We will also list all companies and university to evaluate the customer pool. Now see all the collected restaurants in our area of interest on map, and let's also show Asian restaurants in different color</a:t>
            </a:r>
            <a:endParaRPr lang="en-US">
              <a:ea typeface="+mj-lt"/>
              <a:cs typeface="+mj-lt"/>
            </a:endParaRPr>
          </a:p>
          <a:p>
            <a:pPr>
              <a:lnSpc>
                <a:spcPct val="90000"/>
              </a:lnSpc>
              <a:buClr>
                <a:srgbClr val="8AD0D6"/>
              </a:buClr>
            </a:pPr>
            <a:endParaRPr lang="en-US"/>
          </a:p>
        </p:txBody>
      </p:sp>
      <p:pic>
        <p:nvPicPr>
          <p:cNvPr id="4" name="Picture 4" descr="Map&#10;&#10;Description automatically generated">
            <a:extLst>
              <a:ext uri="{FF2B5EF4-FFF2-40B4-BE49-F238E27FC236}">
                <a16:creationId xmlns:a16="http://schemas.microsoft.com/office/drawing/2014/main" id="{CA801D34-4634-4B95-8A35-F6E5518DA2CB}"/>
              </a:ext>
            </a:extLst>
          </p:cNvPr>
          <p:cNvPicPr>
            <a:picLocks noChangeAspect="1"/>
          </p:cNvPicPr>
          <p:nvPr/>
        </p:nvPicPr>
        <p:blipFill>
          <a:blip r:embed="rId2"/>
          <a:stretch>
            <a:fillRect/>
          </a:stretch>
        </p:blipFill>
        <p:spPr>
          <a:xfrm>
            <a:off x="6091916" y="2736988"/>
            <a:ext cx="5451627" cy="3284604"/>
          </a:xfrm>
          <a:prstGeom prst="rect">
            <a:avLst/>
          </a:prstGeom>
          <a:effectLst/>
        </p:spPr>
      </p:pic>
    </p:spTree>
    <p:extLst>
      <p:ext uri="{BB962C8B-B14F-4D97-AF65-F5344CB8AC3E}">
        <p14:creationId xmlns:p14="http://schemas.microsoft.com/office/powerpoint/2010/main" val="327367518"/>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8">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Rectangle 10">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44E8A7CD-335B-4334-A746-11779456CFB0}"/>
              </a:ext>
            </a:extLst>
          </p:cNvPr>
          <p:cNvSpPr>
            <a:spLocks noGrp="1"/>
          </p:cNvSpPr>
          <p:nvPr>
            <p:ph type="title"/>
          </p:nvPr>
        </p:nvSpPr>
        <p:spPr>
          <a:xfrm>
            <a:off x="648930" y="629267"/>
            <a:ext cx="9252154" cy="1016654"/>
          </a:xfrm>
        </p:spPr>
        <p:txBody>
          <a:bodyPr>
            <a:normAutofit/>
          </a:bodyPr>
          <a:lstStyle/>
          <a:p>
            <a:pPr>
              <a:lnSpc>
                <a:spcPct val="90000"/>
              </a:lnSpc>
            </a:pPr>
            <a:r>
              <a:rPr lang="en-US" sz="2000">
                <a:solidFill>
                  <a:srgbClr val="EBEBEB"/>
                </a:solidFill>
                <a:ea typeface="+mj-lt"/>
                <a:cs typeface="+mj-lt"/>
              </a:rPr>
              <a:t>Global map of worker/students versus Restaurants (Asian restaurants = red, Universities = yellow, companies = green, other restaurants = blue)</a:t>
            </a:r>
          </a:p>
        </p:txBody>
      </p:sp>
      <p:sp useBgFill="1">
        <p:nvSpPr>
          <p:cNvPr id="14" name="Freeform: Shape 14">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id="{2D3CDD65-D95E-4D08-A2E9-B9A6E3D2E212}"/>
              </a:ext>
            </a:extLst>
          </p:cNvPr>
          <p:cNvSpPr>
            <a:spLocks noGrp="1"/>
          </p:cNvSpPr>
          <p:nvPr>
            <p:ph idx="1"/>
          </p:nvPr>
        </p:nvSpPr>
        <p:spPr>
          <a:xfrm>
            <a:off x="648931" y="2548281"/>
            <a:ext cx="5122606" cy="3658689"/>
          </a:xfrm>
        </p:spPr>
        <p:txBody>
          <a:bodyPr vert="horz" lIns="91440" tIns="45720" rIns="91440" bIns="45720" rtlCol="0">
            <a:normAutofit/>
          </a:bodyPr>
          <a:lstStyle/>
          <a:p>
            <a:pPr>
              <a:lnSpc>
                <a:spcPct val="90000"/>
              </a:lnSpc>
            </a:pPr>
            <a:r>
              <a:rPr lang="en-US" sz="1700">
                <a:ea typeface="+mj-lt"/>
                <a:cs typeface="+mj-lt"/>
              </a:rPr>
              <a:t>we have a map with the big companies and universities, we can then already see main areas with potential customers.</a:t>
            </a:r>
          </a:p>
          <a:p>
            <a:pPr>
              <a:lnSpc>
                <a:spcPct val="90000"/>
              </a:lnSpc>
              <a:buClr>
                <a:srgbClr val="8AD0D6"/>
              </a:buClr>
            </a:pPr>
            <a:r>
              <a:rPr lang="en-US" sz="1700">
                <a:ea typeface="+mj-lt"/>
                <a:cs typeface="+mj-lt"/>
              </a:rPr>
              <a:t>After visualization of data, we can conclude:</a:t>
            </a:r>
          </a:p>
          <a:p>
            <a:pPr>
              <a:lnSpc>
                <a:spcPct val="90000"/>
              </a:lnSpc>
              <a:buClr>
                <a:srgbClr val="8AD0D6"/>
              </a:buClr>
            </a:pPr>
            <a:r>
              <a:rPr lang="en-US" sz="1700">
                <a:ea typeface="+mj-lt"/>
                <a:cs typeface="+mj-lt"/>
              </a:rPr>
              <a:t>Competitors are scattered around the city.</a:t>
            </a:r>
          </a:p>
          <a:p>
            <a:pPr>
              <a:lnSpc>
                <a:spcPct val="90000"/>
              </a:lnSpc>
              <a:buClr>
                <a:srgbClr val="8AD0D6"/>
              </a:buClr>
            </a:pPr>
            <a:r>
              <a:rPr lang="en-US" sz="1700">
                <a:ea typeface="+mj-lt"/>
                <a:cs typeface="+mj-lt"/>
              </a:rPr>
              <a:t>Trafalgar Square is crowded with companies everywhere within the 1.5km region</a:t>
            </a:r>
          </a:p>
          <a:p>
            <a:pPr>
              <a:lnSpc>
                <a:spcPct val="90000"/>
              </a:lnSpc>
              <a:buClr>
                <a:srgbClr val="8AD0D6"/>
              </a:buClr>
            </a:pPr>
            <a:r>
              <a:rPr lang="en-US" sz="1700">
                <a:ea typeface="+mj-lt"/>
                <a:cs typeface="+mj-lt"/>
              </a:rPr>
              <a:t>Universities are mostly crowded to the east and north-east regions.</a:t>
            </a:r>
          </a:p>
          <a:p>
            <a:pPr>
              <a:lnSpc>
                <a:spcPct val="90000"/>
              </a:lnSpc>
              <a:buClr>
                <a:srgbClr val="8AD0D6"/>
              </a:buClr>
            </a:pPr>
            <a:endParaRPr lang="en-US" sz="1700"/>
          </a:p>
        </p:txBody>
      </p:sp>
      <p:pic>
        <p:nvPicPr>
          <p:cNvPr id="4" name="Picture 4" descr="Map&#10;&#10;Description automatically generated">
            <a:extLst>
              <a:ext uri="{FF2B5EF4-FFF2-40B4-BE49-F238E27FC236}">
                <a16:creationId xmlns:a16="http://schemas.microsoft.com/office/drawing/2014/main" id="{6949BD9D-819D-47DD-AEE9-340CE2A1F9F1}"/>
              </a:ext>
            </a:extLst>
          </p:cNvPr>
          <p:cNvPicPr>
            <a:picLocks noChangeAspect="1"/>
          </p:cNvPicPr>
          <p:nvPr/>
        </p:nvPicPr>
        <p:blipFill>
          <a:blip r:embed="rId2"/>
          <a:stretch>
            <a:fillRect/>
          </a:stretch>
        </p:blipFill>
        <p:spPr>
          <a:xfrm>
            <a:off x="6091916" y="2709729"/>
            <a:ext cx="5451627" cy="3339121"/>
          </a:xfrm>
          <a:prstGeom prst="rect">
            <a:avLst/>
          </a:prstGeom>
          <a:effectLst/>
        </p:spPr>
      </p:pic>
    </p:spTree>
    <p:extLst>
      <p:ext uri="{BB962C8B-B14F-4D97-AF65-F5344CB8AC3E}">
        <p14:creationId xmlns:p14="http://schemas.microsoft.com/office/powerpoint/2010/main" val="2958136895"/>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13FF8-2B3C-4BC1-B3E4-254B3F8C3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F777E5-F3E4-4123-B480-2F64946473EC}"/>
              </a:ext>
            </a:extLst>
          </p:cNvPr>
          <p:cNvSpPr>
            <a:spLocks noGrp="1"/>
          </p:cNvSpPr>
          <p:nvPr>
            <p:ph type="title"/>
          </p:nvPr>
        </p:nvSpPr>
        <p:spPr>
          <a:xfrm>
            <a:off x="635223" y="629266"/>
            <a:ext cx="3116690" cy="5594554"/>
          </a:xfrm>
        </p:spPr>
        <p:txBody>
          <a:bodyPr anchor="ctr">
            <a:normAutofit/>
          </a:bodyPr>
          <a:lstStyle/>
          <a:p>
            <a:r>
              <a:rPr lang="en-US" sz="4800" b="1">
                <a:solidFill>
                  <a:srgbClr val="EBEBEB"/>
                </a:solidFill>
                <a:ea typeface="+mj-lt"/>
                <a:cs typeface="+mj-lt"/>
              </a:rPr>
              <a:t>Analysis</a:t>
            </a:r>
            <a:endParaRPr lang="en-US" sz="4800">
              <a:solidFill>
                <a:srgbClr val="EBEBEB"/>
              </a:solidFill>
              <a:ea typeface="+mj-lt"/>
              <a:cs typeface="+mj-lt"/>
            </a:endParaRPr>
          </a:p>
        </p:txBody>
      </p:sp>
      <p:sp>
        <p:nvSpPr>
          <p:cNvPr id="11" name="Freeform 7">
            <a:extLst>
              <a:ext uri="{FF2B5EF4-FFF2-40B4-BE49-F238E27FC236}">
                <a16:creationId xmlns:a16="http://schemas.microsoft.com/office/drawing/2014/main" id="{B9C1207E-FFD8-4821-AFE6-71C7243609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3" name="Freeform: Shape 12">
            <a:extLst>
              <a:ext uri="{FF2B5EF4-FFF2-40B4-BE49-F238E27FC236}">
                <a16:creationId xmlns:a16="http://schemas.microsoft.com/office/drawing/2014/main" id="{2B199503-2632-490F-8EB2-759D88708F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15" name="Rectangle 14">
            <a:extLst>
              <a:ext uri="{FF2B5EF4-FFF2-40B4-BE49-F238E27FC236}">
                <a16:creationId xmlns:a16="http://schemas.microsoft.com/office/drawing/2014/main" id="{F11C7CB4-0228-486A-931A-262ABB670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F7BCEF8-4C36-47EE-A965-7A789374BAF8}"/>
              </a:ext>
            </a:extLst>
          </p:cNvPr>
          <p:cNvSpPr>
            <a:spLocks noGrp="1"/>
          </p:cNvSpPr>
          <p:nvPr>
            <p:ph idx="1"/>
          </p:nvPr>
        </p:nvSpPr>
        <p:spPr>
          <a:xfrm>
            <a:off x="5048452" y="1410459"/>
            <a:ext cx="6495847" cy="1885146"/>
          </a:xfrm>
        </p:spPr>
        <p:txBody>
          <a:bodyPr vert="horz" lIns="91440" tIns="45720" rIns="91440" bIns="45720" rtlCol="0">
            <a:normAutofit/>
          </a:bodyPr>
          <a:lstStyle/>
          <a:p>
            <a:pPr marL="0" indent="0">
              <a:lnSpc>
                <a:spcPct val="90000"/>
              </a:lnSpc>
              <a:buNone/>
            </a:pPr>
            <a:r>
              <a:rPr lang="en-US" sz="1700" b="1">
                <a:ea typeface="+mj-lt"/>
                <a:cs typeface="+mj-lt"/>
              </a:rPr>
              <a:t>1.  Average number of customers</a:t>
            </a:r>
          </a:p>
          <a:p>
            <a:pPr marL="0" indent="0">
              <a:lnSpc>
                <a:spcPct val="90000"/>
              </a:lnSpc>
              <a:buNone/>
            </a:pPr>
            <a:r>
              <a:rPr lang="en-US" sz="1700">
                <a:ea typeface="+mj-lt"/>
                <a:cs typeface="+mj-lt"/>
              </a:rPr>
              <a:t>Perform some basic explanatory data analysis and derive some additional info from our raw data. First count the number of businesses in every area candidate and then find average number of customers in every area with certain radius. Putting it all in pandas' data frame for better visualization:</a:t>
            </a:r>
          </a:p>
        </p:txBody>
      </p:sp>
      <p:pic>
        <p:nvPicPr>
          <p:cNvPr id="4" name="Picture 4" descr="Table&#10;&#10;Description automatically generated">
            <a:extLst>
              <a:ext uri="{FF2B5EF4-FFF2-40B4-BE49-F238E27FC236}">
                <a16:creationId xmlns:a16="http://schemas.microsoft.com/office/drawing/2014/main" id="{09EB52FF-F2C4-4CF8-AC90-D47E6358AF04}"/>
              </a:ext>
            </a:extLst>
          </p:cNvPr>
          <p:cNvPicPr>
            <a:picLocks noChangeAspect="1"/>
          </p:cNvPicPr>
          <p:nvPr/>
        </p:nvPicPr>
        <p:blipFill>
          <a:blip r:embed="rId2"/>
          <a:stretch>
            <a:fillRect/>
          </a:stretch>
        </p:blipFill>
        <p:spPr>
          <a:xfrm>
            <a:off x="5048452" y="3562395"/>
            <a:ext cx="6984677" cy="2269300"/>
          </a:xfrm>
          <a:prstGeom prst="rect">
            <a:avLst/>
          </a:prstGeom>
          <a:effectLst/>
        </p:spPr>
      </p:pic>
    </p:spTree>
    <p:extLst>
      <p:ext uri="{BB962C8B-B14F-4D97-AF65-F5344CB8AC3E}">
        <p14:creationId xmlns:p14="http://schemas.microsoft.com/office/powerpoint/2010/main" val="660938603"/>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Ion</vt:lpstr>
      <vt:lpstr>Optimal Location for Opening a Restaurant </vt:lpstr>
      <vt:lpstr>Introduction: Business Problem</vt:lpstr>
      <vt:lpstr>Data</vt:lpstr>
      <vt:lpstr>Methodology</vt:lpstr>
      <vt:lpstr>Let's visualize the data we have so far: city center location and candidate neighborhood centers:</vt:lpstr>
      <vt:lpstr>    </vt:lpstr>
      <vt:lpstr>4.  Foursquare</vt:lpstr>
      <vt:lpstr>Global map of worker/students versus Restaurants (Asian restaurants = red, Universities = yellow, companies = green, other restaurants = blue)</vt:lpstr>
      <vt:lpstr>Analysis</vt:lpstr>
      <vt:lpstr>Analysis </vt:lpstr>
      <vt:lpstr>4. K mean clustering</vt:lpstr>
      <vt:lpstr>PowerPoint Presentation</vt:lpstr>
      <vt:lpstr>Results and Discussion </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204</cp:revision>
  <dcterms:created xsi:type="dcterms:W3CDTF">2021-08-13T20:21:08Z</dcterms:created>
  <dcterms:modified xsi:type="dcterms:W3CDTF">2021-08-13T21:14:18Z</dcterms:modified>
</cp:coreProperties>
</file>